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2.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23.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docProps/core.xml" ContentType="application/vnd.openxmlformats-package.core-properties+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4504" r:id="rId1"/>
  </p:sldMasterIdLst>
  <p:sldIdLst>
    <p:sldId id="256" r:id="rId2"/>
    <p:sldId id="273" r:id="rId3"/>
    <p:sldId id="274" r:id="rId4"/>
    <p:sldId id="275" r:id="rId5"/>
    <p:sldId id="277" r:id="rId6"/>
    <p:sldId id="278" r:id="rId7"/>
    <p:sldId id="276" r:id="rId8"/>
    <p:sldId id="259" r:id="rId9"/>
    <p:sldId id="261" r:id="rId10"/>
    <p:sldId id="262" r:id="rId11"/>
    <p:sldId id="268" r:id="rId12"/>
    <p:sldId id="272" r:id="rId13"/>
    <p:sldId id="271" r:id="rId14"/>
    <p:sldId id="270" r:id="rId15"/>
    <p:sldId id="263" r:id="rId16"/>
    <p:sldId id="265" r:id="rId17"/>
    <p:sldId id="266" r:id="rId18"/>
    <p:sldId id="269" r:id="rId19"/>
    <p:sldId id="267" r:id="rId20"/>
    <p:sldId id="258" r:id="rId21"/>
    <p:sldId id="260" r:id="rId22"/>
    <p:sldId id="279" r:id="rId23"/>
    <p:sldId id="28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p:scale>
          <a:sx n="100" d="100"/>
          <a:sy n="100" d="100"/>
        </p:scale>
        <p:origin x="-584" y="20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printerSettings" Target="printerSettings/printerSettings1.bin"/><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viewProps" Target="viewProps.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theme" Target="theme/theme1.xml"/><Relationship Id="rId26" Type="http://schemas.openxmlformats.org/officeDocument/2006/relationships/presProps" Target="presProps.xml"/><Relationship Id="rId11" Type="http://schemas.openxmlformats.org/officeDocument/2006/relationships/slide" Target="slides/slide10.xml"/><Relationship Id="rId29"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AEA19B3-BC6D-4E56-93BC-B9B0EF1523FC}" type="datetime1">
              <a:rPr lang="en-US" smtClean="0"/>
              <a:pPr/>
              <a:t>11/22/10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ACF889-292A-5E4F-A464-8A50173310DF}" type="datetimeFigureOut">
              <a:rPr lang="en-US" smtClean="0"/>
              <a:pPr/>
              <a:t>11/22/10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ACF889-292A-5E4F-A464-8A50173310DF}" type="datetimeFigureOut">
              <a:rPr lang="en-US" smtClean="0"/>
              <a:pPr/>
              <a:t>11/22/10</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FACF889-292A-5E4F-A464-8A50173310DF}" type="datetimeFigureOut">
              <a:rPr lang="en-US" smtClean="0"/>
              <a:pPr/>
              <a:t>11/22/10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11/22/10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EA7C8D44-3667-46F6-9772-CC52308E2A7F}" type="slidenum">
              <a:rPr kumimoji="0" lang="en-US" smtClean="0"/>
              <a:pPr/>
              <a:t>‹#›</a:t>
            </a:fld>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FACF889-292A-5E4F-A464-8A50173310DF}" type="datetimeFigureOut">
              <a:rPr lang="en-US" smtClean="0"/>
              <a:pPr/>
              <a:t>11/22/10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FACF889-292A-5E4F-A464-8A50173310DF}" type="datetimeFigureOut">
              <a:rPr lang="en-US" smtClean="0"/>
              <a:pPr/>
              <a:t>11/22/10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FACF889-292A-5E4F-A464-8A50173310DF}" type="datetimeFigureOut">
              <a:rPr lang="en-US" smtClean="0"/>
              <a:pPr/>
              <a:t>11/22/10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ACF889-292A-5E4F-A464-8A50173310DF}" type="datetimeFigureOut">
              <a:rPr lang="en-US" smtClean="0"/>
              <a:pPr/>
              <a:t>11/22/10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15E1A02-7FF1-7A41-A6F0-27D84827AB5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FACF889-292A-5E4F-A464-8A50173310DF}" type="datetimeFigureOut">
              <a:rPr lang="en-US" smtClean="0"/>
              <a:pPr/>
              <a:t>11/22/10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6FACF889-292A-5E4F-A464-8A50173310DF}" type="datetimeFigureOut">
              <a:rPr lang="en-US" smtClean="0"/>
              <a:pPr/>
              <a:t>11/22/10</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415E1A02-7FF1-7A41-A6F0-27D84827AB5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6FACF889-292A-5E4F-A464-8A50173310DF}" type="datetimeFigureOut">
              <a:rPr lang="en-US" smtClean="0"/>
              <a:pPr/>
              <a:t>11/22/10</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415E1A02-7FF1-7A41-A6F0-27D84827AB5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505" r:id="rId1"/>
    <p:sldLayoutId id="2147484506" r:id="rId2"/>
    <p:sldLayoutId id="2147484507" r:id="rId3"/>
    <p:sldLayoutId id="2147484508" r:id="rId4"/>
    <p:sldLayoutId id="2147484509" r:id="rId5"/>
    <p:sldLayoutId id="2147484510" r:id="rId6"/>
    <p:sldLayoutId id="2147484511" r:id="rId7"/>
    <p:sldLayoutId id="2147484512" r:id="rId8"/>
    <p:sldLayoutId id="2147484513" r:id="rId9"/>
    <p:sldLayoutId id="2147484514" r:id="rId10"/>
    <p:sldLayoutId id="214748451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965200"/>
            <a:ext cx="8458200" cy="2449512"/>
          </a:xfrm>
        </p:spPr>
        <p:txBody>
          <a:bodyPr>
            <a:normAutofit/>
          </a:bodyPr>
          <a:lstStyle/>
          <a:p>
            <a:r>
              <a:rPr lang="en-US" sz="6000" dirty="0" smtClean="0"/>
              <a:t>What makes a good IB Exam essay?</a:t>
            </a:r>
            <a:endParaRPr lang="en-US" sz="6000" dirty="0"/>
          </a:p>
        </p:txBody>
      </p:sp>
      <p:sp>
        <p:nvSpPr>
          <p:cNvPr id="3" name="Subtitle 2"/>
          <p:cNvSpPr>
            <a:spLocks noGrp="1"/>
          </p:cNvSpPr>
          <p:nvPr>
            <p:ph type="subTitle" idx="1"/>
          </p:nvPr>
        </p:nvSpPr>
        <p:spPr>
          <a:xfrm>
            <a:off x="685800" y="3328416"/>
            <a:ext cx="8077200" cy="1499616"/>
          </a:xfrm>
        </p:spPr>
        <p:txBody>
          <a:bodyPr/>
          <a:lstStyle/>
          <a:p>
            <a:r>
              <a:rPr lang="en-US" dirty="0" smtClean="0"/>
              <a:t>Russell Quinlan</a:t>
            </a:r>
          </a:p>
          <a:p>
            <a:r>
              <a:rPr lang="en-US" dirty="0" smtClean="0"/>
              <a:t>IB History, TOK Teacher  &amp; IB Moderator</a:t>
            </a:r>
          </a:p>
          <a:p>
            <a:r>
              <a:rPr lang="en-US" dirty="0" smtClean="0"/>
              <a:t>MAIS Conference, Tunisia, 7 November 2010, 12:50 – 13:45</a:t>
            </a:r>
          </a:p>
          <a:p>
            <a:r>
              <a:rPr lang="en-US" dirty="0" smtClean="0"/>
              <a:t>rquinlan@acst.intl.tn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1408177"/>
            <a:ext cx="8229600" cy="5449824"/>
          </a:xfrm>
        </p:spPr>
        <p:txBody>
          <a:bodyPr>
            <a:normAutofit lnSpcReduction="10000"/>
          </a:bodyPr>
          <a:lstStyle/>
          <a:p>
            <a:endParaRPr lang="en-US" dirty="0" smtClean="0"/>
          </a:p>
          <a:p>
            <a:r>
              <a:rPr lang="en-US" dirty="0" smtClean="0"/>
              <a:t>Be comprehensive: i.e., effects of world wars more than Germany &amp; more than Europe</a:t>
            </a:r>
          </a:p>
          <a:p>
            <a:endParaRPr lang="en-US" dirty="0" smtClean="0"/>
          </a:p>
          <a:p>
            <a:r>
              <a:rPr lang="en-US" dirty="0" smtClean="0"/>
              <a:t>Give multiple interpretations—need not be historiography: e.g. Korean War as both civil war &amp; limited war</a:t>
            </a:r>
          </a:p>
          <a:p>
            <a:endParaRPr lang="en-US" dirty="0" smtClean="0"/>
          </a:p>
          <a:p>
            <a:r>
              <a:rPr lang="en-US" dirty="0" smtClean="0"/>
              <a:t>Advise students w/ less developed skills to answer more specific questions &amp; avoid more general questions</a:t>
            </a:r>
          </a:p>
          <a:p>
            <a:endParaRPr lang="en-US" dirty="0" smtClean="0"/>
          </a:p>
          <a:p>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1408177"/>
            <a:ext cx="8229600" cy="5449824"/>
          </a:xfrm>
        </p:spPr>
        <p:txBody>
          <a:bodyPr>
            <a:normAutofit fontScale="92500" lnSpcReduction="20000"/>
          </a:bodyPr>
          <a:lstStyle/>
          <a:p>
            <a:endParaRPr lang="en-US" dirty="0" smtClean="0"/>
          </a:p>
          <a:p>
            <a:r>
              <a:rPr lang="en-US" dirty="0" smtClean="0"/>
              <a:t>Assume No Prior Knowledge:</a:t>
            </a:r>
          </a:p>
          <a:p>
            <a:pPr>
              <a:buNone/>
            </a:pPr>
            <a:endParaRPr lang="en-US" dirty="0" smtClean="0"/>
          </a:p>
          <a:p>
            <a:pPr>
              <a:buNone/>
            </a:pPr>
            <a:endParaRPr lang="en-US" dirty="0" smtClean="0"/>
          </a:p>
          <a:p>
            <a:pPr>
              <a:buNone/>
            </a:pPr>
            <a:r>
              <a:rPr lang="en-US" dirty="0" smtClean="0"/>
              <a:t>“Russia was expected to take six weeks to mobilize according to the </a:t>
            </a:r>
            <a:r>
              <a:rPr lang="en-US" dirty="0" err="1" smtClean="0"/>
              <a:t>Schelliffen</a:t>
            </a:r>
            <a:r>
              <a:rPr lang="en-US" dirty="0" smtClean="0"/>
              <a:t> [sic] Plan masterminded by Germany to win a two-front war. It banked on a quick defeat of France by concentrating German forces on France, and after defeating them within six weeks, moving the majority of forces to the Eastern Front to fight off the Russians who supposedly would have just mobilized.”</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1408177"/>
            <a:ext cx="8229600" cy="5449824"/>
          </a:xfrm>
        </p:spPr>
        <p:txBody>
          <a:bodyPr>
            <a:normAutofit/>
          </a:bodyPr>
          <a:lstStyle/>
          <a:p>
            <a:endParaRPr lang="en-US" dirty="0" smtClean="0"/>
          </a:p>
          <a:p>
            <a:r>
              <a:rPr lang="en-US" dirty="0" smtClean="0"/>
              <a:t>Thematic Approach:</a:t>
            </a:r>
          </a:p>
          <a:p>
            <a:pPr>
              <a:buNone/>
            </a:pPr>
            <a:endParaRPr lang="en-US" dirty="0" smtClean="0"/>
          </a:p>
          <a:p>
            <a:endParaRPr lang="en-US" dirty="0" smtClean="0"/>
          </a:p>
          <a:p>
            <a:pPr>
              <a:buNone/>
            </a:pPr>
            <a:r>
              <a:rPr lang="en-US" dirty="0" smtClean="0"/>
              <a:t>“Mussolini was able to ascend to his dictatorship due to the support of the people and traditional elite, the weakness of his opposition, his presidential position and the crisis of </a:t>
            </a:r>
            <a:r>
              <a:rPr lang="en-US" dirty="0" err="1" smtClean="0"/>
              <a:t>Matteotis’s</a:t>
            </a:r>
            <a:r>
              <a:rPr lang="en-US" dirty="0" smtClean="0"/>
              <a:t> [sic] murder.”</a:t>
            </a:r>
          </a:p>
          <a:p>
            <a:pPr>
              <a:buNone/>
            </a:pPr>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1408177"/>
            <a:ext cx="8229600" cy="5449824"/>
          </a:xfrm>
        </p:spPr>
        <p:txBody>
          <a:bodyPr>
            <a:normAutofit fontScale="77500" lnSpcReduction="20000"/>
          </a:bodyPr>
          <a:lstStyle/>
          <a:p>
            <a:endParaRPr lang="en-US" dirty="0" smtClean="0"/>
          </a:p>
          <a:p>
            <a:r>
              <a:rPr lang="en-US" dirty="0" smtClean="0"/>
              <a:t>Support w/Specific HK:</a:t>
            </a:r>
          </a:p>
          <a:p>
            <a:pPr>
              <a:buNone/>
            </a:pPr>
            <a:endParaRPr lang="en-US" dirty="0" smtClean="0"/>
          </a:p>
          <a:p>
            <a:pPr>
              <a:buNone/>
            </a:pPr>
            <a:r>
              <a:rPr lang="en-US" dirty="0" smtClean="0"/>
              <a:t>“The containment policy was made as a result of George Kennan’s Long Telegram, in which Kennan claimed that the Soviet Union was an aggressive expansionist…</a:t>
            </a:r>
          </a:p>
          <a:p>
            <a:pPr>
              <a:buNone/>
            </a:pPr>
            <a:endParaRPr lang="en-US" dirty="0" smtClean="0"/>
          </a:p>
          <a:p>
            <a:pPr>
              <a:buNone/>
            </a:pPr>
            <a:r>
              <a:rPr lang="en-US" dirty="0" smtClean="0"/>
              <a:t>The Long Telegram was written by the United States Ambassador to the Soviet Union, George Kennan. In his telegram Kennan described the Soviet Union as aggressive, oppressive and would take advantage of any weak links and turmoil in the democratic world to expand communism. Kennan concluded that though the Soviet Union seemed strong, in reality America was more powerful and should actively stand up to the Soviets. These thoughts developed into the Containment Policy. “</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1408175"/>
            <a:ext cx="8686800" cy="6161858"/>
          </a:xfrm>
        </p:spPr>
        <p:txBody>
          <a:bodyPr>
            <a:normAutofit fontScale="70000" lnSpcReduction="20000"/>
          </a:bodyPr>
          <a:lstStyle/>
          <a:p>
            <a:endParaRPr lang="en-US" dirty="0" smtClean="0"/>
          </a:p>
          <a:p>
            <a:r>
              <a:rPr lang="en-US" dirty="0" smtClean="0"/>
              <a:t>Explain the Story:</a:t>
            </a:r>
          </a:p>
          <a:p>
            <a:pPr>
              <a:buNone/>
            </a:pPr>
            <a:endParaRPr lang="en-US" dirty="0" smtClean="0"/>
          </a:p>
          <a:p>
            <a:pPr>
              <a:buNone/>
            </a:pPr>
            <a:r>
              <a:rPr lang="en-US" dirty="0" smtClean="0"/>
              <a:t>“The German Blockade was set up by Britain to stop Germany from importing raw materials and war supplies. </a:t>
            </a:r>
            <a:r>
              <a:rPr lang="en-US" dirty="0" smtClean="0">
                <a:solidFill>
                  <a:schemeClr val="accent6">
                    <a:lumMod val="60000"/>
                    <a:lumOff val="40000"/>
                  </a:schemeClr>
                </a:solidFill>
                <a:effectLst>
                  <a:outerShdw blurRad="38100" dist="38100" dir="2700000" algn="tl">
                    <a:srgbClr val="000000">
                      <a:alpha val="43137"/>
                    </a:srgbClr>
                  </a:outerShdw>
                </a:effectLst>
              </a:rPr>
              <a:t>Germany depended heavily on raw materials imported from its colonies</a:t>
            </a:r>
            <a:r>
              <a:rPr lang="en-US" dirty="0" smtClean="0"/>
              <a:t>. Thus the blockade was one of the deciding factors of Germany’s defeat in WWI. However, Germany also depended on imports to feed its population. The British enforced blockade disregarded the survival requirements of the Germany population and </a:t>
            </a:r>
            <a:r>
              <a:rPr lang="en-US" dirty="0" smtClean="0">
                <a:solidFill>
                  <a:schemeClr val="accent6">
                    <a:lumMod val="60000"/>
                    <a:lumOff val="40000"/>
                  </a:schemeClr>
                </a:solidFill>
                <a:effectLst>
                  <a:outerShdw blurRad="38100" dist="38100" dir="2700000" algn="tl">
                    <a:srgbClr val="000000">
                      <a:alpha val="43137"/>
                    </a:srgbClr>
                  </a:outerShdw>
                </a:effectLst>
              </a:rPr>
              <a:t>vicariously targeted civilians</a:t>
            </a:r>
            <a:r>
              <a:rPr lang="en-US" dirty="0" smtClean="0"/>
              <a:t>, it is estimated that around 750,000 Germans died of starvation caused by the blockade. It is </a:t>
            </a:r>
            <a:r>
              <a:rPr lang="en-US" dirty="0" smtClean="0">
                <a:solidFill>
                  <a:schemeClr val="accent6">
                    <a:lumMod val="60000"/>
                    <a:lumOff val="40000"/>
                  </a:schemeClr>
                </a:solidFill>
                <a:effectLst>
                  <a:outerShdw blurRad="38100" dist="38100" dir="2700000" algn="tl">
                    <a:srgbClr val="000000">
                      <a:alpha val="43137"/>
                    </a:srgbClr>
                  </a:outerShdw>
                </a:effectLst>
              </a:rPr>
              <a:t>unlikely that Britain did not anticipate</a:t>
            </a:r>
            <a:r>
              <a:rPr lang="en-US" dirty="0" smtClean="0"/>
              <a:t> the devastating results the blockade would have on German civilians so another viable explanation of the blockade was enforced intentionally to wreck Germany’s power to continue resistance. This means that World War I was a total war in which </a:t>
            </a:r>
            <a:r>
              <a:rPr lang="en-US" dirty="0" smtClean="0">
                <a:solidFill>
                  <a:schemeClr val="accent6">
                    <a:lumMod val="60000"/>
                    <a:lumOff val="40000"/>
                  </a:schemeClr>
                </a:solidFill>
                <a:effectLst>
                  <a:outerShdw blurRad="38100" dist="38100" dir="2700000" algn="tl">
                    <a:srgbClr val="000000">
                      <a:alpha val="43137"/>
                    </a:srgbClr>
                  </a:outerShdw>
                </a:effectLst>
              </a:rPr>
              <a:t>Britain did not differentiate between civilian and military targets </a:t>
            </a:r>
            <a:r>
              <a:rPr lang="en-US" dirty="0" smtClean="0"/>
              <a:t>in order to totally destroy Germany.”</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Avoid?</a:t>
            </a:r>
            <a:endParaRPr lang="en-US" dirty="0"/>
          </a:p>
        </p:txBody>
      </p:sp>
      <p:sp>
        <p:nvSpPr>
          <p:cNvPr id="3" name="Content Placeholder 2"/>
          <p:cNvSpPr>
            <a:spLocks noGrp="1"/>
          </p:cNvSpPr>
          <p:nvPr>
            <p:ph idx="1"/>
          </p:nvPr>
        </p:nvSpPr>
        <p:spPr>
          <a:xfrm>
            <a:off x="457200" y="1408177"/>
            <a:ext cx="8229600" cy="5449824"/>
          </a:xfrm>
        </p:spPr>
        <p:txBody>
          <a:bodyPr>
            <a:normAutofit/>
          </a:bodyPr>
          <a:lstStyle/>
          <a:p>
            <a:endParaRPr lang="en-US" dirty="0" smtClean="0"/>
          </a:p>
          <a:p>
            <a:r>
              <a:rPr lang="en-US" dirty="0" smtClean="0"/>
              <a:t>Writing an essay based only on key words from a question, i.e. Hitler</a:t>
            </a:r>
          </a:p>
          <a:p>
            <a:endParaRPr lang="en-US" dirty="0" smtClean="0"/>
          </a:p>
          <a:p>
            <a:r>
              <a:rPr lang="en-US" dirty="0" smtClean="0"/>
              <a:t>Waste time on historical information outside the boundaries of the question, especially chronologically</a:t>
            </a:r>
          </a:p>
          <a:p>
            <a:endParaRPr lang="en-US" dirty="0" smtClean="0"/>
          </a:p>
          <a:p>
            <a:r>
              <a:rPr lang="en-US" dirty="0" smtClean="0"/>
              <a:t>Long introductions—exam essays do not use same format as formal essays</a:t>
            </a:r>
          </a:p>
          <a:p>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Avoid?</a:t>
            </a:r>
            <a:endParaRPr lang="en-US" dirty="0"/>
          </a:p>
        </p:txBody>
      </p:sp>
      <p:sp>
        <p:nvSpPr>
          <p:cNvPr id="3" name="Content Placeholder 2"/>
          <p:cNvSpPr>
            <a:spLocks noGrp="1"/>
          </p:cNvSpPr>
          <p:nvPr>
            <p:ph idx="1"/>
          </p:nvPr>
        </p:nvSpPr>
        <p:spPr>
          <a:xfrm>
            <a:off x="457200" y="1408177"/>
            <a:ext cx="8229600" cy="5449824"/>
          </a:xfrm>
        </p:spPr>
        <p:txBody>
          <a:bodyPr>
            <a:normAutofit/>
          </a:bodyPr>
          <a:lstStyle/>
          <a:p>
            <a:endParaRPr lang="en-US" dirty="0" smtClean="0"/>
          </a:p>
          <a:p>
            <a:r>
              <a:rPr lang="en-US" dirty="0" smtClean="0"/>
              <a:t>Assume reader/examiner knows what is meant—students responsibility to demonstrate his/her understanding</a:t>
            </a:r>
          </a:p>
          <a:p>
            <a:endParaRPr lang="en-US" dirty="0" smtClean="0"/>
          </a:p>
          <a:p>
            <a:r>
              <a:rPr lang="en-US" dirty="0" smtClean="0"/>
              <a:t>Sweeping generalizations</a:t>
            </a:r>
          </a:p>
          <a:p>
            <a:endParaRPr lang="en-US" dirty="0" smtClean="0"/>
          </a:p>
          <a:p>
            <a:r>
              <a:rPr lang="en-US" dirty="0" smtClean="0"/>
              <a:t>Stand alone historical knowledge</a:t>
            </a:r>
            <a:r>
              <a:rPr lang="en-US" smtClean="0"/>
              <a:t>: i.e. </a:t>
            </a:r>
            <a:r>
              <a:rPr lang="en-US" dirty="0" smtClean="0"/>
              <a:t>Austria’s ultimatum to Serbia</a:t>
            </a:r>
          </a:p>
          <a:p>
            <a:endParaRPr lang="en-US" dirty="0" smtClean="0"/>
          </a:p>
          <a:p>
            <a:endParaRPr lang="en-US" dirty="0" smtClean="0"/>
          </a:p>
          <a:p>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Avoid?</a:t>
            </a:r>
            <a:endParaRPr lang="en-US" dirty="0"/>
          </a:p>
        </p:txBody>
      </p:sp>
      <p:sp>
        <p:nvSpPr>
          <p:cNvPr id="3" name="Content Placeholder 2"/>
          <p:cNvSpPr>
            <a:spLocks noGrp="1"/>
          </p:cNvSpPr>
          <p:nvPr>
            <p:ph idx="1"/>
          </p:nvPr>
        </p:nvSpPr>
        <p:spPr>
          <a:xfrm>
            <a:off x="457200" y="1408177"/>
            <a:ext cx="8229600" cy="5449824"/>
          </a:xfrm>
        </p:spPr>
        <p:txBody>
          <a:bodyPr>
            <a:normAutofit/>
          </a:bodyPr>
          <a:lstStyle/>
          <a:p>
            <a:endParaRPr lang="en-US" dirty="0" smtClean="0"/>
          </a:p>
          <a:p>
            <a:r>
              <a:rPr lang="en-US" dirty="0" smtClean="0"/>
              <a:t>Using metaphors—obscures understanding for this type of essay</a:t>
            </a:r>
          </a:p>
          <a:p>
            <a:endParaRPr lang="en-US" dirty="0" smtClean="0"/>
          </a:p>
          <a:p>
            <a:r>
              <a:rPr lang="en-US" dirty="0" smtClean="0"/>
              <a:t>Using </a:t>
            </a:r>
            <a:r>
              <a:rPr lang="en-US" dirty="0" err="1" smtClean="0"/>
              <a:t>historiographical</a:t>
            </a:r>
            <a:r>
              <a:rPr lang="en-US" dirty="0" smtClean="0"/>
              <a:t> terms without demonstrating understanding</a:t>
            </a:r>
          </a:p>
          <a:p>
            <a:endParaRPr lang="en-US" dirty="0" smtClean="0"/>
          </a:p>
          <a:p>
            <a:r>
              <a:rPr lang="en-US" dirty="0" smtClean="0"/>
              <a:t>New information in the last paragraph</a:t>
            </a:r>
          </a:p>
          <a:p>
            <a:endParaRPr lang="en-US" dirty="0" smtClean="0"/>
          </a:p>
          <a:p>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Avoid?</a:t>
            </a:r>
            <a:endParaRPr lang="en-US" dirty="0"/>
          </a:p>
        </p:txBody>
      </p:sp>
      <p:sp>
        <p:nvSpPr>
          <p:cNvPr id="3" name="Content Placeholder 2"/>
          <p:cNvSpPr>
            <a:spLocks noGrp="1"/>
          </p:cNvSpPr>
          <p:nvPr>
            <p:ph idx="1"/>
          </p:nvPr>
        </p:nvSpPr>
        <p:spPr>
          <a:xfrm>
            <a:off x="457200" y="1408177"/>
            <a:ext cx="8229600" cy="5449824"/>
          </a:xfrm>
        </p:spPr>
        <p:txBody>
          <a:bodyPr>
            <a:normAutofit/>
          </a:bodyPr>
          <a:lstStyle/>
          <a:p>
            <a:endParaRPr lang="en-US" dirty="0" smtClean="0"/>
          </a:p>
          <a:p>
            <a:r>
              <a:rPr lang="en-US" dirty="0" smtClean="0"/>
              <a:t>Sweeping Generalization:</a:t>
            </a:r>
          </a:p>
          <a:p>
            <a:endParaRPr lang="en-US" dirty="0" smtClean="0"/>
          </a:p>
          <a:p>
            <a:pPr>
              <a:buNone/>
            </a:pPr>
            <a:r>
              <a:rPr lang="en-US" dirty="0" smtClean="0"/>
              <a:t>“He [Mao] controlled propaganda and proscribed what was allowed to be said and what wasn’t. He therefore also manipulated the Chinese people into supporting him, since he made everything sound and look nicer than what it really was in reality.”</a:t>
            </a:r>
          </a:p>
          <a:p>
            <a:pPr>
              <a:buNone/>
            </a:pPr>
            <a:endParaRPr lang="en-US" dirty="0" smtClean="0"/>
          </a:p>
          <a:p>
            <a:endParaRPr lang="en-US" dirty="0" smtClean="0"/>
          </a:p>
          <a:p>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Avoid?</a:t>
            </a:r>
            <a:endParaRPr lang="en-US" dirty="0"/>
          </a:p>
        </p:txBody>
      </p:sp>
      <p:sp>
        <p:nvSpPr>
          <p:cNvPr id="3" name="Content Placeholder 2"/>
          <p:cNvSpPr>
            <a:spLocks noGrp="1"/>
          </p:cNvSpPr>
          <p:nvPr>
            <p:ph idx="1"/>
          </p:nvPr>
        </p:nvSpPr>
        <p:spPr>
          <a:xfrm>
            <a:off x="457200" y="1408177"/>
            <a:ext cx="8229600" cy="5449824"/>
          </a:xfrm>
        </p:spPr>
        <p:txBody>
          <a:bodyPr>
            <a:normAutofit/>
          </a:bodyPr>
          <a:lstStyle/>
          <a:p>
            <a:endParaRPr lang="en-US" dirty="0" smtClean="0"/>
          </a:p>
          <a:p>
            <a:r>
              <a:rPr lang="en-US" dirty="0" smtClean="0"/>
              <a:t>Stand Alone HK:</a:t>
            </a:r>
          </a:p>
          <a:p>
            <a:endParaRPr lang="en-US" dirty="0" smtClean="0"/>
          </a:p>
          <a:p>
            <a:pPr>
              <a:buNone/>
            </a:pPr>
            <a:endParaRPr lang="en-US" dirty="0" smtClean="0"/>
          </a:p>
          <a:p>
            <a:pPr>
              <a:buNone/>
            </a:pPr>
            <a:r>
              <a:rPr lang="en-US" dirty="0" smtClean="0"/>
              <a:t>“Mao’s ideology was Maoism, also referred to as Marxist-Leninists. It focused on peasantry and industrial development.”</a:t>
            </a:r>
          </a:p>
          <a:p>
            <a:pPr>
              <a:buNone/>
            </a:pPr>
            <a:endParaRPr lang="en-US" dirty="0" smtClean="0"/>
          </a:p>
          <a:p>
            <a:endParaRPr lang="en-US" dirty="0" smtClean="0"/>
          </a:p>
          <a:p>
            <a:endParaRPr lang="en-US" dirty="0" smtClean="0"/>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IB Exam Essays</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Expected to be 1</a:t>
            </a:r>
            <a:r>
              <a:rPr lang="en-US" baseline="30000" dirty="0" smtClean="0"/>
              <a:t>st</a:t>
            </a:r>
            <a:r>
              <a:rPr lang="en-US" dirty="0" smtClean="0"/>
              <a:t> year university level writing</a:t>
            </a:r>
          </a:p>
          <a:p>
            <a:endParaRPr lang="en-US" dirty="0" smtClean="0"/>
          </a:p>
          <a:p>
            <a:r>
              <a:rPr lang="en-US" dirty="0" smtClean="0"/>
              <a:t>Assessments by teachers &amp; many new assistant examiners tend to be too lenient</a:t>
            </a:r>
          </a:p>
          <a:p>
            <a:endParaRPr lang="en-US" dirty="0" smtClean="0"/>
          </a:p>
          <a:p>
            <a:r>
              <a:rPr lang="en-US" dirty="0" smtClean="0"/>
              <a:t>Require concise, yet, cogent response</a:t>
            </a:r>
          </a:p>
          <a:p>
            <a:pPr>
              <a:buNone/>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Difficult Questions for Students: based on experience as IB Examiner</a:t>
            </a:r>
            <a:endParaRPr lang="en-US" dirty="0"/>
          </a:p>
        </p:txBody>
      </p:sp>
      <p:sp>
        <p:nvSpPr>
          <p:cNvPr id="3" name="Content Placeholder 2"/>
          <p:cNvSpPr>
            <a:spLocks noGrp="1"/>
          </p:cNvSpPr>
          <p:nvPr>
            <p:ph idx="1"/>
          </p:nvPr>
        </p:nvSpPr>
        <p:spPr>
          <a:xfrm>
            <a:off x="457200" y="1775191"/>
            <a:ext cx="8229600" cy="5082809"/>
          </a:xfrm>
        </p:spPr>
        <p:txBody>
          <a:bodyPr>
            <a:normAutofit/>
          </a:bodyPr>
          <a:lstStyle/>
          <a:p>
            <a:pPr>
              <a:buNone/>
            </a:pPr>
            <a:endParaRPr lang="en-US" dirty="0" smtClean="0"/>
          </a:p>
          <a:p>
            <a:r>
              <a:rPr lang="en-US" dirty="0" smtClean="0"/>
              <a:t>Social &amp; Cultural Questions</a:t>
            </a:r>
          </a:p>
          <a:p>
            <a:r>
              <a:rPr lang="en-US" dirty="0" smtClean="0"/>
              <a:t>Guerilla Warfare</a:t>
            </a:r>
          </a:p>
          <a:p>
            <a:r>
              <a:rPr lang="en-US" dirty="0" smtClean="0"/>
              <a:t>Nature of Warfare (air, naval, technology)</a:t>
            </a:r>
          </a:p>
          <a:p>
            <a:r>
              <a:rPr lang="en-US" dirty="0" smtClean="0"/>
              <a:t>Role &amp; Status of Women</a:t>
            </a:r>
          </a:p>
          <a:p>
            <a:r>
              <a:rPr lang="en-US" dirty="0" smtClean="0"/>
              <a:t>Ideology </a:t>
            </a:r>
          </a:p>
          <a:p>
            <a:r>
              <a:rPr lang="en-US" dirty="0" smtClean="0"/>
              <a:t>Economic Questions </a:t>
            </a:r>
          </a:p>
          <a:p>
            <a:r>
              <a:rPr lang="en-US" dirty="0" smtClean="0"/>
              <a:t>Propaganda Questions</a:t>
            </a:r>
          </a:p>
          <a:p>
            <a:r>
              <a:rPr lang="en-US" dirty="0" smtClean="0"/>
              <a:t>Less Directed Questions (quagmires for weaker students)</a:t>
            </a:r>
          </a:p>
          <a:p>
            <a:pPr lvl="2"/>
            <a:endParaRPr lang="en-US" dirty="0" smtClean="0"/>
          </a:p>
          <a:p>
            <a:pPr lvl="2"/>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Teaching Strategies</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How to unpack a question</a:t>
            </a:r>
          </a:p>
          <a:p>
            <a:r>
              <a:rPr lang="en-US" dirty="0" smtClean="0"/>
              <a:t>Demand specificity when students speak</a:t>
            </a:r>
          </a:p>
          <a:p>
            <a:r>
              <a:rPr lang="en-US" dirty="0" smtClean="0"/>
              <a:t>Teach thematic approach to writing (no later than second year of IB)</a:t>
            </a:r>
          </a:p>
          <a:p>
            <a:r>
              <a:rPr lang="en-US" dirty="0" smtClean="0"/>
              <a:t>What is a relevant response</a:t>
            </a:r>
          </a:p>
          <a:p>
            <a:r>
              <a:rPr lang="en-US" dirty="0" smtClean="0"/>
              <a:t>Focus on explaining, analyzing, identify cause/effect</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Teaching Strategy</a:t>
            </a:r>
            <a:endParaRPr lang="en-US" dirty="0"/>
          </a:p>
        </p:txBody>
      </p:sp>
      <p:pic>
        <p:nvPicPr>
          <p:cNvPr id="4" name="Content Placeholder 3" descr="011.JPG"/>
          <p:cNvPicPr>
            <a:picLocks noGrp="1" noChangeAspect="1"/>
          </p:cNvPicPr>
          <p:nvPr>
            <p:ph idx="1"/>
          </p:nvPr>
        </p:nvPicPr>
        <p:blipFill>
          <a:blip r:embed="rId2"/>
          <a:stretch>
            <a:fillRect/>
          </a:stretch>
        </p:blipFill>
        <p:spPr>
          <a:xfrm>
            <a:off x="0" y="1"/>
            <a:ext cx="9144000" cy="68580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Content Placeholder 4" descr="013.JPG"/>
          <p:cNvPicPr>
            <a:picLocks noGrp="1" noChangeAspect="1"/>
          </p:cNvPicPr>
          <p:nvPr>
            <p:ph idx="1"/>
          </p:nvPr>
        </p:nvPicPr>
        <p:blipFill>
          <a:blip r:embed="rId2"/>
          <a:stretch>
            <a:fillRect/>
          </a:stretch>
        </p:blipFill>
        <p:spPr>
          <a:xfrm>
            <a:off x="0" y="62459"/>
            <a:ext cx="5096656" cy="6795542"/>
          </a:xfrm>
          <a:solidFill>
            <a:schemeClr val="tx1">
              <a:alpha val="0"/>
            </a:schemeClr>
          </a:solid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IB Exam Essay: The Question</a:t>
            </a:r>
            <a:endParaRPr lang="en-US" dirty="0"/>
          </a:p>
        </p:txBody>
      </p:sp>
      <p:sp>
        <p:nvSpPr>
          <p:cNvPr id="3" name="Content Placeholder 2"/>
          <p:cNvSpPr>
            <a:spLocks noGrp="1"/>
          </p:cNvSpPr>
          <p:nvPr>
            <p:ph idx="1"/>
          </p:nvPr>
        </p:nvSpPr>
        <p:spPr/>
        <p:txBody>
          <a:bodyPr/>
          <a:lstStyle/>
          <a:p>
            <a:r>
              <a:rPr lang="en-US" dirty="0" smtClean="0"/>
              <a:t>Paper 2 Questions tend to be broad questions</a:t>
            </a:r>
          </a:p>
          <a:p>
            <a:endParaRPr lang="en-US" dirty="0" smtClean="0"/>
          </a:p>
          <a:p>
            <a:r>
              <a:rPr lang="en-US" dirty="0" smtClean="0"/>
              <a:t>Need to be unpacked: </a:t>
            </a:r>
          </a:p>
          <a:p>
            <a:pPr lvl="1"/>
            <a:r>
              <a:rPr lang="en-US" dirty="0" smtClean="0"/>
              <a:t>What is it asking the student to do?</a:t>
            </a:r>
          </a:p>
          <a:p>
            <a:pPr lvl="1"/>
            <a:r>
              <a:rPr lang="en-US" dirty="0" smtClean="0"/>
              <a:t>What is it not asking the student to do?</a:t>
            </a:r>
          </a:p>
          <a:p>
            <a:endParaRPr lang="en-US" dirty="0" smtClean="0"/>
          </a:p>
          <a:p>
            <a:r>
              <a:rPr lang="en-US" dirty="0" smtClean="0"/>
              <a:t>Does not ask for a comment or reference to current situation—stay in history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IB Exam Essay</a:t>
            </a:r>
            <a:endParaRPr lang="en-US" dirty="0"/>
          </a:p>
        </p:txBody>
      </p:sp>
      <p:sp>
        <p:nvSpPr>
          <p:cNvPr id="3" name="Content Placeholder 2"/>
          <p:cNvSpPr>
            <a:spLocks noGrp="1"/>
          </p:cNvSpPr>
          <p:nvPr>
            <p:ph idx="1"/>
          </p:nvPr>
        </p:nvSpPr>
        <p:spPr>
          <a:xfrm>
            <a:off x="457200" y="1775191"/>
            <a:ext cx="8229600" cy="4820481"/>
          </a:xfrm>
        </p:spPr>
        <p:txBody>
          <a:bodyPr>
            <a:normAutofit fontScale="85000" lnSpcReduction="10000"/>
          </a:bodyPr>
          <a:lstStyle/>
          <a:p>
            <a:endParaRPr lang="en-US" dirty="0" smtClean="0"/>
          </a:p>
          <a:p>
            <a:r>
              <a:rPr lang="en-US" dirty="0" smtClean="0"/>
              <a:t>Demonstration of historical understanding is the foundation of the essay—not rhetoric, not style, not imagination</a:t>
            </a:r>
          </a:p>
          <a:p>
            <a:endParaRPr lang="en-US" dirty="0" smtClean="0"/>
          </a:p>
          <a:p>
            <a:r>
              <a:rPr lang="en-US" dirty="0" smtClean="0"/>
              <a:t>Structure alone will not achieve upper </a:t>
            </a:r>
            <a:r>
              <a:rPr lang="en-US" dirty="0" err="1" smtClean="0"/>
              <a:t>markbands</a:t>
            </a:r>
            <a:endParaRPr lang="en-US" dirty="0" smtClean="0"/>
          </a:p>
          <a:p>
            <a:pPr lvl="1"/>
            <a:r>
              <a:rPr lang="en-US" dirty="0" smtClean="0"/>
              <a:t>Structure not more important than historical understanding</a:t>
            </a:r>
          </a:p>
          <a:p>
            <a:endParaRPr lang="en-US" dirty="0" smtClean="0"/>
          </a:p>
          <a:p>
            <a:r>
              <a:rPr lang="en-US" dirty="0" smtClean="0"/>
              <a:t>Not a </a:t>
            </a:r>
            <a:r>
              <a:rPr lang="en-US" dirty="0" err="1" smtClean="0"/>
              <a:t>historiographical</a:t>
            </a:r>
            <a:r>
              <a:rPr lang="en-US" dirty="0" smtClean="0"/>
              <a:t> essay</a:t>
            </a:r>
          </a:p>
          <a:p>
            <a:pPr lvl="1"/>
            <a:r>
              <a:rPr lang="en-US" dirty="0" smtClean="0"/>
              <a:t>Does not necessarily demonstrate historical understanding</a:t>
            </a:r>
          </a:p>
          <a:p>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IB Exam Essay</a:t>
            </a:r>
            <a:endParaRPr lang="en-US" dirty="0"/>
          </a:p>
        </p:txBody>
      </p:sp>
      <p:sp>
        <p:nvSpPr>
          <p:cNvPr id="3" name="Content Placeholder 2"/>
          <p:cNvSpPr>
            <a:spLocks noGrp="1"/>
          </p:cNvSpPr>
          <p:nvPr>
            <p:ph idx="1"/>
          </p:nvPr>
        </p:nvSpPr>
        <p:spPr/>
        <p:txBody>
          <a:bodyPr>
            <a:normAutofit lnSpcReduction="10000"/>
          </a:bodyPr>
          <a:lstStyle/>
          <a:p>
            <a:r>
              <a:rPr lang="en-US" dirty="0" smtClean="0"/>
              <a:t>Inaccurate information is a concern</a:t>
            </a:r>
          </a:p>
          <a:p>
            <a:pPr lvl="1"/>
            <a:r>
              <a:rPr lang="en-US" dirty="0" smtClean="0"/>
              <a:t>Does not subtract points</a:t>
            </a:r>
          </a:p>
          <a:p>
            <a:pPr lvl="1"/>
            <a:r>
              <a:rPr lang="en-US" dirty="0" smtClean="0"/>
              <a:t>Does limit the attainment of </a:t>
            </a:r>
            <a:r>
              <a:rPr lang="en-US" dirty="0" err="1" smtClean="0"/>
              <a:t>markband</a:t>
            </a:r>
            <a:r>
              <a:rPr lang="en-US" dirty="0" smtClean="0"/>
              <a:t> levels</a:t>
            </a:r>
          </a:p>
          <a:p>
            <a:endParaRPr lang="en-US" dirty="0" smtClean="0"/>
          </a:p>
          <a:p>
            <a:r>
              <a:rPr lang="en-US" dirty="0" smtClean="0"/>
              <a:t>Historical understanding v. historical information</a:t>
            </a:r>
          </a:p>
          <a:p>
            <a:pPr lvl="1"/>
            <a:r>
              <a:rPr lang="en-US" dirty="0" smtClean="0"/>
              <a:t>Not marked on basis of facts</a:t>
            </a:r>
          </a:p>
          <a:p>
            <a:pPr lvl="1"/>
            <a:r>
              <a:rPr lang="en-US" dirty="0" smtClean="0"/>
              <a:t>However, how can historical understanding be demonstrated with flawed or without historical knowledge?</a:t>
            </a:r>
          </a:p>
          <a:p>
            <a:endParaRPr lang="en-US" dirty="0" smtClean="0"/>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IB Exam Essay: 2 Regions</a:t>
            </a:r>
            <a:endParaRPr lang="en-US" dirty="0"/>
          </a:p>
        </p:txBody>
      </p:sp>
      <p:sp>
        <p:nvSpPr>
          <p:cNvPr id="3" name="Content Placeholder 2"/>
          <p:cNvSpPr>
            <a:spLocks noGrp="1"/>
          </p:cNvSpPr>
          <p:nvPr>
            <p:ph idx="1"/>
          </p:nvPr>
        </p:nvSpPr>
        <p:spPr/>
        <p:txBody>
          <a:bodyPr>
            <a:normAutofit/>
          </a:bodyPr>
          <a:lstStyle/>
          <a:p>
            <a:endParaRPr lang="en-US" dirty="0" smtClean="0"/>
          </a:p>
          <a:p>
            <a:r>
              <a:rPr lang="en-US" dirty="0" smtClean="0"/>
              <a:t>Integrated compare/contrast is best structure</a:t>
            </a:r>
          </a:p>
          <a:p>
            <a:r>
              <a:rPr lang="en-US" dirty="0" smtClean="0"/>
              <a:t>Region by region response is fine:</a:t>
            </a:r>
          </a:p>
          <a:p>
            <a:pPr lvl="1"/>
            <a:r>
              <a:rPr lang="en-US" dirty="0" smtClean="0"/>
              <a:t>Reference subject from other region, i.e. “Stalin implemented a  program of industrialization, as did Mao, called the Five Year Plans.”</a:t>
            </a:r>
          </a:p>
          <a:p>
            <a:r>
              <a:rPr lang="en-US" dirty="0" smtClean="0"/>
              <a:t>Response should balance material from each region</a:t>
            </a:r>
          </a:p>
          <a:p>
            <a:pPr lvl="1"/>
            <a:r>
              <a:rPr lang="en-US" dirty="0" smtClean="0"/>
              <a:t>Avoid 5 paragraphs on Hitler &amp; 2 on Castro</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Writing a Good </a:t>
            </a:r>
            <a:br>
              <a:rPr lang="en-US" dirty="0" smtClean="0"/>
            </a:br>
            <a:r>
              <a:rPr lang="en-US" dirty="0" smtClean="0"/>
              <a:t>IB History Exam Essay</a:t>
            </a:r>
            <a:endParaRPr lang="en-US" dirty="0"/>
          </a:p>
        </p:txBody>
      </p:sp>
      <p:sp>
        <p:nvSpPr>
          <p:cNvPr id="3" name="Content Placeholder 2"/>
          <p:cNvSpPr>
            <a:spLocks noGrp="1"/>
          </p:cNvSpPr>
          <p:nvPr>
            <p:ph idx="1"/>
          </p:nvPr>
        </p:nvSpPr>
        <p:spPr/>
        <p:txBody>
          <a:bodyPr/>
          <a:lstStyle/>
          <a:p>
            <a:pPr>
              <a:buNone/>
            </a:pPr>
            <a:endParaRPr lang="en-US" dirty="0" smtClean="0"/>
          </a:p>
          <a:p>
            <a:endParaRPr lang="en-US" dirty="0" smtClean="0"/>
          </a:p>
          <a:p>
            <a:endParaRPr lang="en-US" dirty="0"/>
          </a:p>
        </p:txBody>
      </p:sp>
      <p:graphicFrame>
        <p:nvGraphicFramePr>
          <p:cNvPr id="4" name="Table 3"/>
          <p:cNvGraphicFramePr>
            <a:graphicFrameLocks noGrp="1"/>
          </p:cNvGraphicFramePr>
          <p:nvPr/>
        </p:nvGraphicFramePr>
        <p:xfrm>
          <a:off x="209861" y="1775191"/>
          <a:ext cx="8754256" cy="4865453"/>
        </p:xfrm>
        <a:graphic>
          <a:graphicData uri="http://schemas.openxmlformats.org/drawingml/2006/table">
            <a:tbl>
              <a:tblPr/>
              <a:tblGrid>
                <a:gridCol w="4377128"/>
                <a:gridCol w="4377128"/>
              </a:tblGrid>
              <a:tr h="434806">
                <a:tc>
                  <a:txBody>
                    <a:bodyPr/>
                    <a:lstStyle/>
                    <a:p>
                      <a:pPr marL="0" marR="0" algn="ctr">
                        <a:spcBef>
                          <a:spcPts val="0"/>
                        </a:spcBef>
                        <a:spcAft>
                          <a:spcPts val="0"/>
                        </a:spcAft>
                      </a:pPr>
                      <a:r>
                        <a:rPr lang="en-US" sz="900" b="1" dirty="0">
                          <a:solidFill>
                            <a:srgbClr val="5F497A"/>
                          </a:solidFill>
                          <a:latin typeface="Cambria"/>
                          <a:ea typeface="Cambria"/>
                          <a:cs typeface="Times New Roman"/>
                        </a:rPr>
                        <a:t>Things to Do</a:t>
                      </a:r>
                      <a:endParaRPr lang="en-US" sz="900" dirty="0">
                        <a:solidFill>
                          <a:srgbClr val="5F497A"/>
                        </a:solidFill>
                        <a:latin typeface="Cambria"/>
                        <a:ea typeface="Cambria"/>
                        <a:cs typeface="Times New Roman"/>
                      </a:endParaRPr>
                    </a:p>
                  </a:txBody>
                  <a:tcPr marL="50665" marR="50665"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c>
                  <a:txBody>
                    <a:bodyPr/>
                    <a:lstStyle/>
                    <a:p>
                      <a:pPr marL="0" marR="0" algn="ctr">
                        <a:spcBef>
                          <a:spcPts val="0"/>
                        </a:spcBef>
                        <a:spcAft>
                          <a:spcPts val="0"/>
                        </a:spcAft>
                      </a:pPr>
                      <a:r>
                        <a:rPr lang="en-US" sz="900" b="1">
                          <a:solidFill>
                            <a:srgbClr val="5F497A"/>
                          </a:solidFill>
                          <a:latin typeface="Cambria"/>
                          <a:ea typeface="Cambria"/>
                          <a:cs typeface="Times New Roman"/>
                        </a:rPr>
                        <a:t>Things to Avoid</a:t>
                      </a:r>
                      <a:endParaRPr lang="en-US" sz="900">
                        <a:solidFill>
                          <a:srgbClr val="5F497A"/>
                        </a:solidFill>
                        <a:latin typeface="Cambria"/>
                        <a:ea typeface="Cambria"/>
                        <a:cs typeface="Times New Roman"/>
                      </a:endParaRPr>
                    </a:p>
                  </a:txBody>
                  <a:tcPr marL="50665" marR="50665" marT="0" marB="0" anchor="ctr">
                    <a:lnL>
                      <a:noFill/>
                    </a:lnL>
                    <a:lnR>
                      <a:noFill/>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tcPr>
                </a:tc>
              </a:tr>
              <a:tr h="393105">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Critique the question to understand what is being asked of you</a:t>
                      </a:r>
                      <a:endParaRPr lang="en-US" sz="900">
                        <a:solidFill>
                          <a:srgbClr val="5F497A"/>
                        </a:solidFill>
                        <a:latin typeface="Cambria"/>
                        <a:ea typeface="Cambria"/>
                        <a:cs typeface="Times New Roman"/>
                      </a:endParaRPr>
                    </a:p>
                  </a:txBody>
                  <a:tcPr marL="50665" marR="50665"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Answer based on a few key words, i.e. WW I or Hitler</a:t>
                      </a:r>
                      <a:endParaRPr lang="en-US" sz="900">
                        <a:solidFill>
                          <a:srgbClr val="5F497A"/>
                        </a:solidFill>
                        <a:latin typeface="Cambria"/>
                        <a:ea typeface="Cambria"/>
                        <a:cs typeface="Times New Roman"/>
                      </a:endParaRPr>
                    </a:p>
                  </a:txBody>
                  <a:tcPr marL="50665" marR="50665" marT="0" marB="0" anchor="ctr">
                    <a:lnL>
                      <a:noFill/>
                    </a:lnL>
                    <a:lnR>
                      <a:noFill/>
                    </a:lnR>
                    <a:lnT w="12700" cap="flat" cmpd="sng" algn="ctr">
                      <a:solidFill>
                        <a:srgbClr val="8064A2"/>
                      </a:solidFill>
                      <a:prstDash val="solid"/>
                      <a:round/>
                      <a:headEnd type="none" w="med" len="med"/>
                      <a:tailEnd type="none" w="med" len="med"/>
                    </a:lnT>
                    <a:lnB>
                      <a:noFill/>
                    </a:lnB>
                    <a:solidFill>
                      <a:srgbClr val="DFD8E8"/>
                    </a:solidFill>
                  </a:tcPr>
                </a:tc>
              </a:tr>
              <a:tr h="393105">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Make analysis claims</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Sweeping generalizations</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tcPr>
                </a:tc>
              </a:tr>
              <a:tr h="487700">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Use relevant HK to support claims</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solidFill>
                      <a:srgbClr val="DFD8E8"/>
                    </a:solidFill>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One-off pieces of evidence, i.e 1 HK to support a thematic factor, or no evidence to support claim</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solidFill>
                      <a:srgbClr val="DFD8E8"/>
                    </a:solidFill>
                  </a:tcPr>
                </a:tc>
              </a:tr>
              <a:tr h="650266">
                <a:tc>
                  <a:txBody>
                    <a:bodyPr/>
                    <a:lstStyle/>
                    <a:p>
                      <a:pPr marL="342900" marR="0" lvl="0" indent="-342900">
                        <a:spcBef>
                          <a:spcPts val="0"/>
                        </a:spcBef>
                        <a:spcAft>
                          <a:spcPts val="0"/>
                        </a:spcAft>
                        <a:buFont typeface="Wingdings"/>
                        <a:buChar char=""/>
                      </a:pPr>
                      <a:r>
                        <a:rPr lang="en-US" sz="900" b="1" dirty="0">
                          <a:solidFill>
                            <a:srgbClr val="5F497A"/>
                          </a:solidFill>
                          <a:latin typeface="Cambria"/>
                          <a:ea typeface="Cambria"/>
                          <a:cs typeface="Times New Roman"/>
                        </a:rPr>
                        <a:t>Be specific with evidence, i.e. use ‘petty bourgeoisie’ instead of ‘</a:t>
                      </a:r>
                      <a:r>
                        <a:rPr lang="en-US" sz="900" b="1" dirty="0" smtClean="0">
                          <a:solidFill>
                            <a:srgbClr val="5F497A"/>
                          </a:solidFill>
                          <a:latin typeface="Cambria"/>
                          <a:ea typeface="Cambria"/>
                          <a:cs typeface="Times New Roman"/>
                        </a:rPr>
                        <a:t>people,’ be careful with use of pronouns (too</a:t>
                      </a:r>
                      <a:r>
                        <a:rPr lang="en-US" sz="900" b="1" baseline="0" dirty="0" smtClean="0">
                          <a:solidFill>
                            <a:srgbClr val="5F497A"/>
                          </a:solidFill>
                          <a:latin typeface="Cambria"/>
                          <a:ea typeface="Cambria"/>
                          <a:cs typeface="Times New Roman"/>
                        </a:rPr>
                        <a:t> much use </a:t>
                      </a:r>
                      <a:r>
                        <a:rPr lang="en-US" sz="900" b="1" baseline="0" smtClean="0">
                          <a:solidFill>
                            <a:srgbClr val="5F497A"/>
                          </a:solidFill>
                          <a:latin typeface="Cambria"/>
                          <a:ea typeface="Cambria"/>
                          <a:cs typeface="Times New Roman"/>
                        </a:rPr>
                        <a:t>brings confusion)</a:t>
                      </a:r>
                      <a:endParaRPr lang="en-US" sz="900" dirty="0">
                        <a:solidFill>
                          <a:srgbClr val="5F497A"/>
                        </a:solidFill>
                        <a:latin typeface="Cambria"/>
                        <a:ea typeface="Cambria"/>
                        <a:cs typeface="Times New Roman"/>
                      </a:endParaRPr>
                    </a:p>
                  </a:txBody>
                  <a:tcPr marL="50665" marR="50665" marT="0" marB="0" anchor="ctr">
                    <a:lnL>
                      <a:noFill/>
                    </a:lnL>
                    <a:lnR>
                      <a:noFill/>
                    </a:lnR>
                    <a:lnT>
                      <a:noFill/>
                    </a:lnT>
                    <a:lnB>
                      <a:noFill/>
                    </a:lnB>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Assume the reader has prior knowledge, i.e don’t simply state ‘5-Year Plan’ identify it as industrialization</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tcPr>
                </a:tc>
              </a:tr>
              <a:tr h="487700">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Consider multiple interpretations, i.e. responsibility for causing WW I (need not be historiography)</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solidFill>
                      <a:srgbClr val="DFD8E8"/>
                    </a:solidFill>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Metaphors, i.e. ‘put on the map’</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solidFill>
                      <a:srgbClr val="DFD8E8"/>
                    </a:solidFill>
                  </a:tcPr>
                </a:tc>
              </a:tr>
              <a:tr h="487700">
                <a:tc>
                  <a:txBody>
                    <a:bodyPr/>
                    <a:lstStyle/>
                    <a:p>
                      <a:pPr marL="342900" marR="0" lvl="0" indent="-342900">
                        <a:spcBef>
                          <a:spcPts val="0"/>
                        </a:spcBef>
                        <a:spcAft>
                          <a:spcPts val="0"/>
                        </a:spcAft>
                        <a:buFont typeface="Wingdings"/>
                        <a:buChar char=""/>
                      </a:pPr>
                      <a:r>
                        <a:rPr lang="en-US" sz="900" b="1" dirty="0">
                          <a:solidFill>
                            <a:srgbClr val="5F497A"/>
                          </a:solidFill>
                          <a:latin typeface="Cambria"/>
                          <a:ea typeface="Cambria"/>
                          <a:cs typeface="Times New Roman"/>
                        </a:rPr>
                        <a:t>Identify &amp; use relevant HK, evidence that addresses what the question </a:t>
                      </a:r>
                      <a:r>
                        <a:rPr lang="en-US" sz="900" b="1" dirty="0" smtClean="0">
                          <a:solidFill>
                            <a:srgbClr val="5F497A"/>
                          </a:solidFill>
                          <a:latin typeface="Cambria"/>
                          <a:ea typeface="Cambria"/>
                          <a:cs typeface="Times New Roman"/>
                        </a:rPr>
                        <a:t>wants </a:t>
                      </a:r>
                      <a:r>
                        <a:rPr lang="en-US" sz="900" b="1" dirty="0">
                          <a:solidFill>
                            <a:srgbClr val="5F497A"/>
                          </a:solidFill>
                          <a:latin typeface="Cambria"/>
                          <a:ea typeface="Cambria"/>
                          <a:cs typeface="Times New Roman"/>
                        </a:rPr>
                        <a:t>you to do</a:t>
                      </a:r>
                      <a:endParaRPr lang="en-US" sz="900" dirty="0">
                        <a:solidFill>
                          <a:srgbClr val="5F497A"/>
                        </a:solidFill>
                        <a:latin typeface="Cambria"/>
                        <a:ea typeface="Cambria"/>
                        <a:cs typeface="Times New Roman"/>
                      </a:endParaRPr>
                    </a:p>
                  </a:txBody>
                  <a:tcPr marL="50665" marR="50665" marT="0" marB="0" anchor="ctr">
                    <a:lnL>
                      <a:noFill/>
                    </a:lnL>
                    <a:lnR>
                      <a:noFill/>
                    </a:lnR>
                    <a:lnT>
                      <a:noFill/>
                    </a:lnT>
                    <a:lnB>
                      <a:noFill/>
                    </a:lnB>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Long introductions; go right to the answer unlike in a formal essay that requires a good intro</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tcPr>
                </a:tc>
              </a:tr>
              <a:tr h="650266">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Be comprehensive, i.e. effects of WW I include more than Germany and/or Europe</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solidFill>
                      <a:srgbClr val="DFD8E8"/>
                    </a:solidFill>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Information beyond the chronological parameters of a question, i.e. info on rise of leader when questions asks for rule</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solidFill>
                      <a:srgbClr val="DFD8E8"/>
                    </a:solidFill>
                  </a:tcPr>
                </a:tc>
              </a:tr>
              <a:tr h="487700">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Identify cause/effect, themes, significant factors</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tcPr>
                </a:tc>
                <a:tc>
                  <a:txBody>
                    <a:bodyPr/>
                    <a:lstStyle/>
                    <a:p>
                      <a:pPr marL="342900" marR="0" lvl="0" indent="-342900">
                        <a:spcBef>
                          <a:spcPts val="0"/>
                        </a:spcBef>
                        <a:spcAft>
                          <a:spcPts val="0"/>
                        </a:spcAft>
                        <a:buFont typeface="Wingdings 2"/>
                        <a:buChar char=""/>
                      </a:pPr>
                      <a:r>
                        <a:rPr lang="en-US" sz="900" b="1">
                          <a:solidFill>
                            <a:srgbClr val="5F497A"/>
                          </a:solidFill>
                          <a:latin typeface="Cambria"/>
                          <a:ea typeface="Cambria"/>
                          <a:cs typeface="Times New Roman"/>
                        </a:rPr>
                        <a:t>Rely on historiographical terms as substitute for demonstrated understanding, i.e. revisionist</a:t>
                      </a:r>
                      <a:endParaRPr lang="en-US" sz="900">
                        <a:solidFill>
                          <a:srgbClr val="5F497A"/>
                        </a:solidFill>
                        <a:latin typeface="Cambria"/>
                        <a:ea typeface="Cambria"/>
                        <a:cs typeface="Times New Roman"/>
                      </a:endParaRPr>
                    </a:p>
                  </a:txBody>
                  <a:tcPr marL="50665" marR="50665" marT="0" marB="0" anchor="ctr">
                    <a:lnL>
                      <a:noFill/>
                    </a:lnL>
                    <a:lnR>
                      <a:noFill/>
                    </a:lnR>
                    <a:lnT>
                      <a:noFill/>
                    </a:lnT>
                    <a:lnB>
                      <a:noFill/>
                    </a:lnB>
                  </a:tcPr>
                </a:tc>
              </a:tr>
              <a:tr h="393105">
                <a:tc>
                  <a:txBody>
                    <a:bodyPr/>
                    <a:lstStyle/>
                    <a:p>
                      <a:pPr marL="342900" marR="0" lvl="0" indent="-342900">
                        <a:spcBef>
                          <a:spcPts val="0"/>
                        </a:spcBef>
                        <a:spcAft>
                          <a:spcPts val="0"/>
                        </a:spcAft>
                        <a:buFont typeface="Wingdings"/>
                        <a:buChar char=""/>
                      </a:pPr>
                      <a:r>
                        <a:rPr lang="en-US" sz="900" b="1">
                          <a:solidFill>
                            <a:srgbClr val="5F497A"/>
                          </a:solidFill>
                          <a:latin typeface="Cambria"/>
                          <a:ea typeface="Cambria"/>
                          <a:cs typeface="Times New Roman"/>
                        </a:rPr>
                        <a:t>Use thematic structure &amp; integrate HK in thematic manner</a:t>
                      </a:r>
                      <a:endParaRPr lang="en-US" sz="900">
                        <a:solidFill>
                          <a:srgbClr val="5F497A"/>
                        </a:solidFill>
                        <a:latin typeface="Cambria"/>
                        <a:ea typeface="Cambria"/>
                        <a:cs typeface="Times New Roman"/>
                      </a:endParaRPr>
                    </a:p>
                  </a:txBody>
                  <a:tcPr marL="50665" marR="50665" marT="0" marB="0" anchor="ctr">
                    <a:lnL>
                      <a:noFill/>
                    </a:lnL>
                    <a:lnR>
                      <a:noFill/>
                    </a:lnR>
                    <a:lnT>
                      <a:noFill/>
                    </a:lnT>
                    <a:lnB w="12700" cap="flat" cmpd="sng" algn="ctr">
                      <a:solidFill>
                        <a:srgbClr val="8064A2"/>
                      </a:solidFill>
                      <a:prstDash val="solid"/>
                      <a:round/>
                      <a:headEnd type="none" w="med" len="med"/>
                      <a:tailEnd type="none" w="med" len="med"/>
                    </a:lnB>
                    <a:solidFill>
                      <a:srgbClr val="DFD8E8"/>
                    </a:solidFill>
                  </a:tcPr>
                </a:tc>
                <a:tc>
                  <a:txBody>
                    <a:bodyPr/>
                    <a:lstStyle/>
                    <a:p>
                      <a:pPr marL="342900" marR="0" lvl="0" indent="-342900">
                        <a:spcBef>
                          <a:spcPts val="0"/>
                        </a:spcBef>
                        <a:spcAft>
                          <a:spcPts val="0"/>
                        </a:spcAft>
                        <a:buFont typeface="Wingdings 2"/>
                        <a:buChar char=""/>
                      </a:pPr>
                      <a:r>
                        <a:rPr lang="en-US" sz="900" b="1" dirty="0">
                          <a:solidFill>
                            <a:srgbClr val="5F497A"/>
                          </a:solidFill>
                          <a:latin typeface="Cambria"/>
                          <a:ea typeface="Cambria"/>
                          <a:cs typeface="Times New Roman"/>
                        </a:rPr>
                        <a:t>New information in last paragraph</a:t>
                      </a:r>
                      <a:endParaRPr lang="en-US" sz="900" dirty="0">
                        <a:solidFill>
                          <a:srgbClr val="5F497A"/>
                        </a:solidFill>
                        <a:latin typeface="Cambria"/>
                        <a:ea typeface="Cambria"/>
                        <a:cs typeface="Times New Roman"/>
                      </a:endParaRPr>
                    </a:p>
                  </a:txBody>
                  <a:tcPr marL="50665" marR="50665" marT="0" marB="0" anchor="ctr">
                    <a:lnL>
                      <a:noFill/>
                    </a:lnL>
                    <a:lnR>
                      <a:noFill/>
                    </a:lnR>
                    <a:lnT>
                      <a:noFill/>
                    </a:lnT>
                    <a:lnB w="12700" cap="flat" cmpd="sng" algn="ctr">
                      <a:solidFill>
                        <a:srgbClr val="8064A2"/>
                      </a:solidFill>
                      <a:prstDash val="solid"/>
                      <a:round/>
                      <a:headEnd type="none" w="med" len="med"/>
                      <a:tailEnd type="none" w="med" len="med"/>
                    </a:lnB>
                    <a:solidFill>
                      <a:srgbClr val="DFD8E8"/>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p:txBody>
          <a:bodyPr>
            <a:normAutofit/>
          </a:bodyPr>
          <a:lstStyle/>
          <a:p>
            <a:r>
              <a:rPr lang="en-US" dirty="0" smtClean="0"/>
              <a:t>Answer the Question Asked, not the one hoped for</a:t>
            </a:r>
          </a:p>
          <a:p>
            <a:endParaRPr lang="en-US" dirty="0" smtClean="0"/>
          </a:p>
          <a:p>
            <a:r>
              <a:rPr lang="en-US" dirty="0" smtClean="0"/>
              <a:t>Assume the reader/examiner has no prior knowledge</a:t>
            </a:r>
          </a:p>
          <a:p>
            <a:endParaRPr lang="en-US" dirty="0" smtClean="0"/>
          </a:p>
          <a:p>
            <a:r>
              <a:rPr lang="en-US" dirty="0" smtClean="0"/>
              <a:t>Explain the story: chroniclers tell the story; historians tell the story &amp; explain why it happened the way it did</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to Do?</a:t>
            </a:r>
            <a:endParaRPr lang="en-US" dirty="0"/>
          </a:p>
        </p:txBody>
      </p:sp>
      <p:sp>
        <p:nvSpPr>
          <p:cNvPr id="3" name="Content Placeholder 2"/>
          <p:cNvSpPr>
            <a:spLocks noGrp="1"/>
          </p:cNvSpPr>
          <p:nvPr>
            <p:ph idx="1"/>
          </p:nvPr>
        </p:nvSpPr>
        <p:spPr>
          <a:xfrm>
            <a:off x="457200" y="1408177"/>
            <a:ext cx="8229600" cy="5449824"/>
          </a:xfrm>
        </p:spPr>
        <p:txBody>
          <a:bodyPr>
            <a:normAutofit fontScale="92500" lnSpcReduction="10000"/>
          </a:bodyPr>
          <a:lstStyle/>
          <a:p>
            <a:r>
              <a:rPr lang="en-US" dirty="0" smtClean="0"/>
              <a:t>Write a structured essay</a:t>
            </a:r>
          </a:p>
          <a:p>
            <a:endParaRPr lang="en-US" dirty="0" smtClean="0"/>
          </a:p>
          <a:p>
            <a:r>
              <a:rPr lang="en-US" dirty="0" smtClean="0"/>
              <a:t>Thematic approach preferable… but not necessary to reach higher </a:t>
            </a:r>
            <a:r>
              <a:rPr lang="en-US" dirty="0" err="1" smtClean="0"/>
              <a:t>markbands</a:t>
            </a:r>
            <a:r>
              <a:rPr lang="en-US" dirty="0" smtClean="0"/>
              <a:t> (mark 13-15 level descriptor: “Answers are structured (either chronologically or thematically) using relevant evidence to support historical arguments.”</a:t>
            </a:r>
          </a:p>
          <a:p>
            <a:endParaRPr lang="en-US" dirty="0" smtClean="0"/>
          </a:p>
          <a:p>
            <a:r>
              <a:rPr lang="en-US" dirty="0" smtClean="0"/>
              <a:t>Support knowledge claims &amp; analytical assertions w/reference to specific historical knowledge</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292</TotalTime>
  <Words>1422</Words>
  <Application>Microsoft Macintosh PowerPoint</Application>
  <PresentationFormat>On-screen Show (4:3)</PresentationFormat>
  <Paragraphs>180</Paragraphs>
  <Slides>23</Slides>
  <Notes>0</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Module</vt:lpstr>
      <vt:lpstr>What makes a good IB Exam essay?</vt:lpstr>
      <vt:lpstr>IB Exam Essays</vt:lpstr>
      <vt:lpstr>IB Exam Essay: The Question</vt:lpstr>
      <vt:lpstr>IB Exam Essay</vt:lpstr>
      <vt:lpstr>IB Exam Essay</vt:lpstr>
      <vt:lpstr>IB Exam Essay: 2 Regions</vt:lpstr>
      <vt:lpstr>Writing a Good  IB History Exam Essay</vt:lpstr>
      <vt:lpstr>What to Do?</vt:lpstr>
      <vt:lpstr>What to Do?</vt:lpstr>
      <vt:lpstr>What to Do?</vt:lpstr>
      <vt:lpstr>What to Do?</vt:lpstr>
      <vt:lpstr>What to Do?</vt:lpstr>
      <vt:lpstr>What to Do?</vt:lpstr>
      <vt:lpstr>What to Do?</vt:lpstr>
      <vt:lpstr>What to Avoid?</vt:lpstr>
      <vt:lpstr>What to Avoid?</vt:lpstr>
      <vt:lpstr>What to Avoid?</vt:lpstr>
      <vt:lpstr>What to Avoid?</vt:lpstr>
      <vt:lpstr>What to Avoid?</vt:lpstr>
      <vt:lpstr>Difficult Questions for Students: based on experience as IB Examiner</vt:lpstr>
      <vt:lpstr>Teaching Strategies</vt:lpstr>
      <vt:lpstr>Teaching Strategy</vt:lpstr>
      <vt:lpstr>Slide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makes a good IB Exam essay?</dc:title>
  <dc:creator>Russell Quinlan</dc:creator>
  <cp:lastModifiedBy>Russell Quinlan</cp:lastModifiedBy>
  <cp:revision>77</cp:revision>
  <dcterms:created xsi:type="dcterms:W3CDTF">2010-11-22T06:30:05Z</dcterms:created>
  <dcterms:modified xsi:type="dcterms:W3CDTF">2010-11-22T06:32:28Z</dcterms:modified>
</cp:coreProperties>
</file>